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7.xml" ContentType="application/inkml+xml"/>
  <Override PartName="/ppt/ink/ink8.xml" ContentType="application/inkml+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ink/ink9.xml" ContentType="application/inkml+xml"/>
  <Override PartName="/ppt/ink/ink10.xml" ContentType="application/inkml+xml"/>
  <Override PartName="/ppt/ink/ink11.xml" ContentType="application/inkml+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435" r:id="rId5"/>
    <p:sldId id="258" r:id="rId6"/>
    <p:sldId id="2439" r:id="rId7"/>
    <p:sldId id="2454" r:id="rId8"/>
    <p:sldId id="260" r:id="rId9"/>
    <p:sldId id="2432" r:id="rId10"/>
    <p:sldId id="2455" r:id="rId11"/>
    <p:sldId id="2443" r:id="rId12"/>
    <p:sldId id="2456" r:id="rId13"/>
    <p:sldId id="2444" r:id="rId14"/>
    <p:sldId id="2445" r:id="rId15"/>
    <p:sldId id="2446" r:id="rId16"/>
    <p:sldId id="262" r:id="rId17"/>
    <p:sldId id="2438" r:id="rId18"/>
    <p:sldId id="2457" r:id="rId19"/>
    <p:sldId id="24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8" autoAdjust="0"/>
    <p:restoredTop sz="85048" autoAdjust="0"/>
  </p:normalViewPr>
  <p:slideViewPr>
    <p:cSldViewPr snapToGrid="0">
      <p:cViewPr varScale="1">
        <p:scale>
          <a:sx n="107" d="100"/>
          <a:sy n="107" d="100"/>
        </p:scale>
        <p:origin x="552" y="10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0.70428</cdr:x>
      <cdr:y>0.05363</cdr:y>
    </cdr:from>
    <cdr:to>
      <cdr:x>0.96099</cdr:x>
      <cdr:y>0.22866</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878985" y="367811"/>
          <a:ext cx="2507471" cy="1200329"/>
        </a:xfrm>
        <a:custGeom xmlns:a="http://schemas.openxmlformats.org/drawingml/2006/main">
          <a:avLst/>
          <a:gdLst>
            <a:gd name="connsiteX0" fmla="*/ 0 w 2507471"/>
            <a:gd name="connsiteY0" fmla="*/ 0 h 1200329"/>
            <a:gd name="connsiteX1" fmla="*/ 476419 w 2507471"/>
            <a:gd name="connsiteY1" fmla="*/ 0 h 1200329"/>
            <a:gd name="connsiteX2" fmla="*/ 902690 w 2507471"/>
            <a:gd name="connsiteY2" fmla="*/ 0 h 1200329"/>
            <a:gd name="connsiteX3" fmla="*/ 1454333 w 2507471"/>
            <a:gd name="connsiteY3" fmla="*/ 0 h 1200329"/>
            <a:gd name="connsiteX4" fmla="*/ 1930753 w 2507471"/>
            <a:gd name="connsiteY4" fmla="*/ 0 h 1200329"/>
            <a:gd name="connsiteX5" fmla="*/ 2507471 w 2507471"/>
            <a:gd name="connsiteY5" fmla="*/ 0 h 1200329"/>
            <a:gd name="connsiteX6" fmla="*/ 2507471 w 2507471"/>
            <a:gd name="connsiteY6" fmla="*/ 424116 h 1200329"/>
            <a:gd name="connsiteX7" fmla="*/ 2507471 w 2507471"/>
            <a:gd name="connsiteY7" fmla="*/ 824226 h 1200329"/>
            <a:gd name="connsiteX8" fmla="*/ 2507471 w 2507471"/>
            <a:gd name="connsiteY8" fmla="*/ 1200329 h 1200329"/>
            <a:gd name="connsiteX9" fmla="*/ 2056126 w 2507471"/>
            <a:gd name="connsiteY9" fmla="*/ 1200329 h 1200329"/>
            <a:gd name="connsiteX10" fmla="*/ 1554632 w 2507471"/>
            <a:gd name="connsiteY10" fmla="*/ 1200329 h 1200329"/>
            <a:gd name="connsiteX11" fmla="*/ 1053138 w 2507471"/>
            <a:gd name="connsiteY11" fmla="*/ 1200329 h 1200329"/>
            <a:gd name="connsiteX12" fmla="*/ 576718 w 2507471"/>
            <a:gd name="connsiteY12" fmla="*/ 1200329 h 1200329"/>
            <a:gd name="connsiteX13" fmla="*/ 0 w 2507471"/>
            <a:gd name="connsiteY13" fmla="*/ 1200329 h 1200329"/>
            <a:gd name="connsiteX14" fmla="*/ 0 w 2507471"/>
            <a:gd name="connsiteY14" fmla="*/ 776213 h 1200329"/>
            <a:gd name="connsiteX15" fmla="*/ 0 w 2507471"/>
            <a:gd name="connsiteY15" fmla="*/ 352097 h 1200329"/>
            <a:gd name="connsiteX16" fmla="*/ 0 w 2507471"/>
            <a:gd name="connsiteY1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7471" h="1200329"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3240" y="122159"/>
                <a:pt x="2478656" y="286271"/>
                <a:pt x="2507471" y="424116"/>
              </a:cubicBezTo>
              <a:cubicBezTo>
                <a:pt x="2536286" y="561961"/>
                <a:pt x="2495138" y="650178"/>
                <a:pt x="2507471" y="824226"/>
              </a:cubicBezTo>
              <a:cubicBezTo>
                <a:pt x="2519804" y="998274"/>
                <a:pt x="2479955" y="1018621"/>
                <a:pt x="2507471" y="1200329"/>
              </a:cubicBezTo>
              <a:cubicBezTo>
                <a:pt x="2317370" y="1229944"/>
                <a:pt x="2277913" y="1164158"/>
                <a:pt x="2056126" y="1200329"/>
              </a:cubicBezTo>
              <a:cubicBezTo>
                <a:pt x="1834339" y="1236500"/>
                <a:pt x="1683168" y="1157868"/>
                <a:pt x="1554632" y="1200329"/>
              </a:cubicBezTo>
              <a:cubicBezTo>
                <a:pt x="1426096" y="1242790"/>
                <a:pt x="1205634" y="1199383"/>
                <a:pt x="1053138" y="1200329"/>
              </a:cubicBezTo>
              <a:cubicBezTo>
                <a:pt x="900642" y="1201275"/>
                <a:pt x="800239" y="1170902"/>
                <a:pt x="576718" y="1200329"/>
              </a:cubicBezTo>
              <a:cubicBezTo>
                <a:pt x="353197" y="1229756"/>
                <a:pt x="148116" y="1196218"/>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Q2. What is the effect of COVID19 on the sectors represented in the custom portfolio?</a:t>
          </a:r>
        </a:p>
      </cdr:txBody>
    </cdr:sp>
  </cdr:relSizeAnchor>
</c:userShapes>
</file>

<file path=ppt/drawings/drawing2.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7/28/20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3:16.287"/>
    </inkml:context>
    <inkml:brush xml:id="br0">
      <inkml:brushProperty name="width" value="0.35" units="cm"/>
      <inkml:brushProperty name="height" value="0.35" units="cm"/>
      <inkml:brushProperty name="color" value="#FFFFFF"/>
    </inkml:brush>
  </inkml:definitions>
  <inkml:trace contextRef="#ctx0" brushRef="#br0">158 261 24575,'24'0'0,"8"0"0,-17 0 0,44 0 0,0 0 0,34 0-492,-28 5 0,3 0 0,-5-4 0,3 0 356,22 10 1,3-1 135,-13-9 0,-1 0 0,-1 4 0,0 0 0,0-4 0,-3-2-220,-16 1 1,-1 0 219,10 0 0,0 0 0,30 0-92,-3 0 92,-30 0 0,-15 0 0,-26 0 983,-1 0-359,-86 0-624,15 0 0,-8 0-492,-32 0 0,-7 0 298,27 0 1,0 0-1,-2 0 194,-3 0 0,-1 0 0,2 0 0,-21 0 0,1 0 0,-4 0 0,4 0-492,23 0 0,3 0 491,5 0 0,3 0 1,-20 0 0,27 0 0,32 0 0,4 0 983,3 0 0,-4 0 0,4 4-218,-23 11-765,-3 0 0,-3 5 0,-3-7 0,19 2 0,0-3 0,6-1 0,8-4 0,4-2 0,4 4 0,13 4 0,36-7 0,20 10 0,-7-9 0,5-2-492,0-1 0,2 2 226,12 9 1,0-1 265,-12-7 0,-2-1-295,-1 5 0,-3 0 295,35 5 0,0-6 0,-13 1 0,-3-3 0,-27 2 0,10-8 0,-22 8 983,9-5-499,0-3 154,-17 3-638,8-5 0,-24 0 0,10 0 0,-12 0 0,8 0 0,0 0 0,-9 0 0,21-5 0,-9 3 0,-1-7 0,23 8 0,-19-8 0,21 8 0,0-4 0,-10 5 0,3-4 0,6 3 0,-3-3 0,7 4 0,11 0 0,2 0 0,4 0 0,-17 0 0,3 0 0,30 0 0,-31 0 0,2 0 0,39 0 0,-14 0 0,11 0 0,-23 0 0,-11 0 0,-10 0 0,-27-4 0,2-5 0,3-2 0,-8 1 0,29-2 0,12 10 0,23-5 0,12 7 0,-12 0 0,-3 0 0,-34 0 0,2 0 0,-29 0 0,4 0 0,-11 0 0,4-8 0,-3 6 0,3-6 0,-5 4 0,5 3 0,-3-7 0,-1-1 0,-5-1 0,-4-7 0,0-4 0,0 5 0,0-15 0,0 19 0,-4-12 0,-2 3 0,1 5 0,-6-15 0,2 15 0,-2-5 0,-2 7 0,0 9 0,3 1 0,-27 4 0,-3-14 0,-23 11 0,-1-11 0,-13 14 0,-3 0-492,29 0 0,-4 0 379,-5 0-1,-2 0 114,-7 0 0,-2 0 0,2 0 0,-1 0 0,-5-1 0,1 2 0,11 2 0,1 3 0,-1-1 0,3 0 0,-33 6 0,36-3 0,23-4 0,10-3 0,1 13 0,-4-11 983,6 7-755,-3-10-228,8 0 0,-17 5 0,6-4 0,-7 4 0,7-5 0,-5 0 0,12 0 0,-5 0 0,7-4 0,8-1 0,2-4 0,8-11 0,4 8 0,5-12 0,25 18 0,22-19 0,24 13 0,13-7-656,0 11 656,0 8 0,0 0 0,0 0 0,-13 0 0,-4 0 0,-25 0 0,-4 0 0,-20 0 0,5 0 0,-13 0 656,14 0-656,7 0 0,-3 0 0,23 0 0,32 0 0,-5 0 0,1 0 0,-17 0 0,-52 0 0,18 0 0,-27-4 0,3-1 0,0-8 0,1 3 0,0-3 0,-2 0 0,-3 3 0,11-9 0,-4 8 0,16-5 0,-12 3 0,1 6 0,-8-1 0,-4 8 0,-1 0 0,19 21 0,-18-1 0,12 13 0,-21 13 0,0-3 0,0 7 0,0-3 0,0-13 0,0-11 0,-4-3 0,3-11 0,-3 4 0,4-3 0,0 3 0,0 7 0,0-5 0,0 6 0,0-4 0,0-7 0,4 3 0,-3-4 0,3 4 0,-4-3 0,0 6 0,0-2 0,0 0 0,0-1 0,0-4 0,0 4 0,0 1 0,0-1 0,5 11 0,0-12 0,5 8 0,-5-7 0,3 1 0,-3 0 0,3-5 0,1-5 0,17-26 0,-16 13 0,27-55 0,-33 35 0,21-58 0,-13 47 0,4-21 0,-5 27 0,-2 7 0,-8-5 0,3 16 0,-4-8 0,0 10 0,0-4 0,0-8 0,-4 7 0,-1-3 0,-4 9 0,0 0 0,0 3 0,0-3 0,0 4 0,-4-4 0,3 3 0,-3-3 0,4 4 0,-4-4 0,3 3 0,1 1 0,5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a:p>
            <a:r>
              <a:rPr lang="en-US" dirty="0"/>
              <a:t>- Name of project, title of course, group members, and date</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Although COVID-19 continues to create uncertainty, the story is a little different for the big fintech companies. As the economy shows a sign of slow recovery, many big fintech companies will be forced to utilize their skills and technologies to create new opportunities to adapt to our current market.</a:t>
            </a:r>
          </a:p>
          <a:p>
            <a:r>
              <a:rPr lang="en-CA" sz="1600" b="0" i="0" kern="1200" dirty="0">
                <a:solidFill>
                  <a:schemeClr val="tx1"/>
                </a:solidFill>
                <a:effectLst/>
                <a:latin typeface="+mn-lt"/>
                <a:ea typeface="+mn-ea"/>
                <a:cs typeface="+mn-cs"/>
              </a:rPr>
              <a:t>FinTech must be prepared not just to accommodate this increased demand but also to scale up their enterprise IT infrastructure while adapting to the new world, just like everyone else. ‍</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Capital market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should be focused on better managing risk and lowering costs (outsourced trading, cloud-based delivery) that will gain favor as brokers and asset managers cut costs to maintain margins. </a:t>
            </a:r>
            <a:r>
              <a:rPr lang="en-CA" sz="1600" b="0" i="0" kern="1200" dirty="0" err="1">
                <a:solidFill>
                  <a:schemeClr val="tx1"/>
                </a:solidFill>
                <a:effectLst/>
                <a:latin typeface="+mn-lt"/>
                <a:ea typeface="+mn-ea"/>
                <a:cs typeface="+mn-cs"/>
              </a:rPr>
              <a:t>Regtech</a:t>
            </a:r>
            <a:r>
              <a:rPr lang="en-CA" sz="1600" b="0" i="0" kern="1200" dirty="0">
                <a:solidFill>
                  <a:schemeClr val="tx1"/>
                </a:solidFill>
                <a:effectLst/>
                <a:latin typeface="+mn-lt"/>
                <a:ea typeface="+mn-ea"/>
                <a:cs typeface="+mn-cs"/>
              </a:rPr>
              <a:t> and compliance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will remain popular as a market dislocation doesn’t impact demand for their services. Investors may double down on these investments, boosting their valuations. They may be one of the few bright spots in an otherwise tough fintech market.</a:t>
            </a:r>
          </a:p>
          <a:p>
            <a:endParaRPr lang="en-US" sz="1600"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CA" sz="1400" b="0" i="0" kern="1200" dirty="0">
              <a:solidFill>
                <a:schemeClr val="tx1"/>
              </a:solidFill>
              <a:effectLst/>
              <a:latin typeface="+mn-lt"/>
              <a:ea typeface="+mn-ea"/>
              <a:cs typeface="+mn-cs"/>
            </a:endParaRPr>
          </a:p>
          <a:p>
            <a:r>
              <a:rPr lang="en-CA" sz="14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4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in the past 70 years. Going by history, one can use this probability to take advantage of future downturns in the market.</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We have done a comparative analysis on the impact of COVID-19 on the listed custom portfolio of dividend paying stocks chosen from the top 25 S&amp;P 500 companies. This portfolio is compared with the oldest and most established fintech ETF,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DISCUSS PROBLEMS here</a:t>
            </a:r>
          </a:p>
          <a:p>
            <a:endParaRPr lang="en-US" sz="1400" dirty="0"/>
          </a:p>
          <a:p>
            <a:r>
              <a:rPr lang="en-US" sz="1400" dirty="0"/>
              <a:t>Our clean up process involved setting weights to the custom portfolio and calculating the daily returns; then, combining the custom portfolio, FINX ETF, and S&amp;P500 returns.</a:t>
            </a:r>
          </a:p>
          <a:p>
            <a:endParaRPr lang="en-US" sz="1400" dirty="0"/>
          </a:p>
          <a:p>
            <a:r>
              <a:rPr lang="en-US" sz="1400" dirty="0"/>
              <a:t>We conducted a Monte Carlo Simulation to determine possible future outcomes of investing in these assets based on 252 trading days. We then calculated the mean of the daily returns, the daily volatility, annualized STD, all to determine which portfolios are risker than the s&amp;p500</a:t>
            </a:r>
          </a:p>
          <a:p>
            <a:pPr marL="171450" indent="-171450">
              <a:buFontTx/>
              <a:buChar char="-"/>
            </a:pPr>
            <a:endParaRPr lang="en-US" sz="1400" dirty="0"/>
          </a:p>
          <a:p>
            <a:pPr marL="171450" indent="-171450">
              <a:buFontTx/>
              <a:buChar char="-"/>
            </a:pPr>
            <a:endParaRPr lang="en-US" sz="1400"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The S&amp;P 500 closed Q2 2020 up 19.95% accounting for its best quarter since Q4 1998 when the index gained 20.87%.</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Our choice of stocks in the custom portfolio was based on sector diversification. The 5 stocks part of the portfolio represent the following sectors: Information technology, healthcare, communication services, financials, and energy</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90896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TECH</a:t>
            </a:r>
          </a:p>
          <a:p>
            <a:r>
              <a:rPr lang="en-CA" sz="1600" b="0" i="0" kern="1200" dirty="0">
                <a:solidFill>
                  <a:schemeClr val="tx1"/>
                </a:solidFill>
                <a:effectLst/>
                <a:latin typeface="+mn-lt"/>
                <a:ea typeface="+mn-ea"/>
                <a:cs typeface="+mn-cs"/>
              </a:rPr>
              <a:t>In the short-term, supply disruption will reduce manufacturing and assembly capacity, plant reopening's will be further delayed by lags in component supply, and travel bans will exacerbate workforce shortages and consumer demand. The good news is High tech companies are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shift to working from home with the help of digital collaboration tools is likely to drive demand for High tech in many categories. A growing need for infrastructure to support this shift, like cloud computing for business or increased broadband consumption for consumers.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coronavirus pandemic has put health care at the forefront, but it has also put a lot of economic activity from it on hold. Despite a surge in the use of telemedicine, the massive pullback in services has hit the health-care sector hard. Hospitals, outpatient surgical centers and doctor’s offices reporting big losses and cutting jobs as revenues have dried up as the world is focusing on emergency or COVID related services. However, the industry impact will be mild compared to disruptions in other sectors. Drug makers whose products are effective against COVID-19 will benefit financially. It is expected that there will be greater investment in pandemic prevention to help the industry in coming years.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pandemic has demonstrated the critical importance of the integration of telecommunications infrastructure within workplaces by keeping organizations and societies connected and running. 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with access to medical, financial, commercial, and other essential services during mandated social isolation.</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FINANCIAL INDUSTRY </a:t>
            </a:r>
          </a:p>
          <a:p>
            <a:r>
              <a:rPr lang="en-CA" sz="1600" b="0" i="0" kern="1200" dirty="0">
                <a:solidFill>
                  <a:schemeClr val="tx1"/>
                </a:solidFill>
                <a:effectLst/>
                <a:latin typeface="+mn-lt"/>
                <a:ea typeface="+mn-ea"/>
                <a:cs typeface="+mn-cs"/>
              </a:rPr>
              <a:t>Central banks are expected to keep rates low  for several more years, which has the potential to reduce banks’ profits and the labour needed to operate. The outcome of reduced interest rates, business activity, and large scale non-performing loans, has the potential to become a significant contributing factor to a prolonged recession. </a:t>
            </a:r>
          </a:p>
          <a:p>
            <a:r>
              <a:rPr lang="en-CA" sz="1600" b="0" i="0" kern="1200" dirty="0">
                <a:solidFill>
                  <a:schemeClr val="tx1"/>
                </a:solidFill>
                <a:effectLst/>
                <a:latin typeface="+mn-lt"/>
                <a:ea typeface="+mn-ea"/>
                <a:cs typeface="+mn-cs"/>
              </a:rPr>
              <a:t>This pandemic will accelerate the shift to digital processes and services for both consumers and firms. ‍</a:t>
            </a:r>
          </a:p>
          <a:p>
            <a:endParaRPr lang="en-US" sz="1400" b="1" dirty="0"/>
          </a:p>
          <a:p>
            <a:r>
              <a:rPr lang="en-US" sz="1600" b="1" dirty="0"/>
              <a:t>ENERGY</a:t>
            </a:r>
          </a:p>
          <a:p>
            <a:r>
              <a:rPr lang="en-CA" sz="1600" b="0" i="0" kern="1200" dirty="0">
                <a:solidFill>
                  <a:schemeClr val="tx1"/>
                </a:solidFill>
                <a:effectLst/>
                <a:latin typeface="+mn-lt"/>
                <a:ea typeface="+mn-ea"/>
                <a:cs typeface="+mn-cs"/>
              </a:rPr>
              <a:t>Between February 2020 and March 2020 the petroleum industry had experienced a 40% drop in price due to the outbreak; however, it was not the only factor contributing to the sharp international decline of oil prices. 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Many countries rely on petroleum revenue just as much as energy companies do; both these dependents have been facing disaster with labour lay-offs resulting in a decrease in family income, and less household spending.</a:t>
            </a:r>
            <a:endParaRPr lang="en-CA" sz="1400" b="0" i="0" kern="1200" dirty="0">
              <a:solidFill>
                <a:schemeClr val="tx1"/>
              </a:solidFill>
              <a:effectLst/>
              <a:latin typeface="+mn-lt"/>
              <a:ea typeface="+mn-ea"/>
              <a:cs typeface="+mn-cs"/>
            </a:endParaRPr>
          </a:p>
          <a:p>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8260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hart" Target="../charts/chart5.xml"/><Relationship Id="rId7" Type="http://schemas.openxmlformats.org/officeDocument/2006/relationships/customXml" Target="../ink/ink10.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9.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7.xml"/><Relationship Id="rId18" Type="http://schemas.openxmlformats.org/officeDocument/2006/relationships/image" Target="../media/image33.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0.png"/><Relationship Id="rId17" Type="http://schemas.openxmlformats.org/officeDocument/2006/relationships/customXml" Target="../ink/ink19.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9.png"/><Relationship Id="rId19" Type="http://schemas.openxmlformats.org/officeDocument/2006/relationships/customXml" Target="../ink/ink20.xml"/><Relationship Id="rId4" Type="http://schemas.openxmlformats.org/officeDocument/2006/relationships/image" Target="../media/image26.png"/><Relationship Id="rId9" Type="http://schemas.openxmlformats.org/officeDocument/2006/relationships/customXml" Target="../ink/ink15.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1.xml"/><Relationship Id="rId7"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6396579" y="1847850"/>
            <a:ext cx="5157787" cy="494506"/>
          </a:xfrm>
        </p:spPr>
        <p:txBody>
          <a:bodyPr>
            <a:normAutofit/>
          </a:bodyPr>
          <a:lstStyle/>
          <a:p>
            <a:pPr algn="ctr"/>
            <a:r>
              <a:rPr lang="en-US" dirty="0"/>
              <a:t>COMPARISON POINT 1</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309965" y="981905"/>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Actions to take before the next crash</a:t>
            </a:r>
            <a:br>
              <a:rPr lang="en-US" sz="2800" dirty="0">
                <a:solidFill>
                  <a:schemeClr val="bg1"/>
                </a:solidFill>
                <a:latin typeface="Calibri" panose="020F0502020204030204" pitchFamily="34" charset="0"/>
                <a:cs typeface="Calibri" panose="020F0502020204030204" pitchFamily="34" charset="0"/>
              </a:rPr>
            </a:br>
            <a:br>
              <a:rPr lang="en-US" sz="120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2. Expected Expenses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3. Investing to profit from the next crash</a:t>
            </a:r>
            <a:endParaRPr lang="en-US" sz="12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9" y="1209243"/>
            <a:ext cx="5897218" cy="2310364"/>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798919"/>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Purpose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331666"/>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whether there is a positive impact on portfolio earnings between Jan 2019 – June 2020.</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a:bodyPr>
          <a:lstStyle/>
          <a:p>
            <a:r>
              <a:rPr lang="en-US" dirty="0"/>
              <a:t>Historical stock data from top 25 S&amp;P 500 companies (Custom Portfolio.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US" dirty="0"/>
              <a:t>Consumer Price Index (CPI), monthly adjusted</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52521" y="563927"/>
            <a:ext cx="4018722" cy="1046232"/>
          </a:xfrm>
        </p:spPr>
        <p:txBody>
          <a:bodyPr/>
          <a:lstStyle/>
          <a:p>
            <a:r>
              <a:rPr lang="en-US" dirty="0"/>
              <a:t>Data Cleaning &amp; Exploration</a:t>
            </a:r>
            <a:br>
              <a:rPr lang="en-US" dirty="0"/>
            </a:b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991614"/>
            <a:ext cx="4018722" cy="1803488"/>
          </a:xfrm>
        </p:spPr>
        <p:txBody>
          <a:bodyPr>
            <a:normAutofit fontScale="92500" lnSpcReduction="20000"/>
          </a:bodyPr>
          <a:lstStyle/>
          <a:p>
            <a:r>
              <a:rPr lang="en-US" dirty="0"/>
              <a:t>Combine custom portfolio of  daily returns:</a:t>
            </a:r>
          </a:p>
          <a:p>
            <a:pPr lvl="1">
              <a:lnSpc>
                <a:spcPct val="120000"/>
              </a:lnSpc>
              <a:buFont typeface="+mj-lt"/>
              <a:buAutoNum type="arabicPeriod"/>
            </a:pPr>
            <a:r>
              <a:rPr lang="en-US" dirty="0"/>
              <a:t>Microsoft 		</a:t>
            </a:r>
          </a:p>
          <a:p>
            <a:pPr lvl="1">
              <a:lnSpc>
                <a:spcPct val="120000"/>
              </a:lnSpc>
              <a:buFont typeface="+mj-lt"/>
              <a:buAutoNum type="arabicPeriod"/>
            </a:pPr>
            <a:r>
              <a:rPr lang="en-US" dirty="0"/>
              <a:t>JP Morgan Chase </a:t>
            </a:r>
          </a:p>
          <a:p>
            <a:pPr lvl="1">
              <a:lnSpc>
                <a:spcPct val="120000"/>
              </a:lnSpc>
              <a:buFont typeface="+mj-lt"/>
              <a:buAutoNum type="arabicPeriod"/>
            </a:pPr>
            <a:r>
              <a:rPr lang="en-US" dirty="0"/>
              <a:t>AT&amp;T</a:t>
            </a:r>
          </a:p>
          <a:p>
            <a:pPr lvl="1">
              <a:lnSpc>
                <a:spcPct val="120000"/>
              </a:lnSpc>
              <a:buFont typeface="+mj-lt"/>
              <a:buAutoNum type="arabicPeriod"/>
            </a:pPr>
            <a:r>
              <a:rPr lang="en-US" dirty="0"/>
              <a:t>ExxonMobil </a:t>
            </a:r>
          </a:p>
          <a:p>
            <a:pPr lvl="1">
              <a:lnSpc>
                <a:spcPct val="120000"/>
              </a:lnSpc>
              <a:buFont typeface="+mj-lt"/>
              <a:buAutoNum type="arabicPeriod"/>
            </a:pPr>
            <a:r>
              <a:rPr lang="en-US" dirty="0"/>
              <a:t>Pfizer</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Content Placeholder 12">
            <a:extLst>
              <a:ext uri="{FF2B5EF4-FFF2-40B4-BE49-F238E27FC236}">
                <a16:creationId xmlns:a16="http://schemas.microsoft.com/office/drawing/2014/main" id="{E48EBEB6-5E87-FE40-8F97-BFE3871F1BE5}"/>
              </a:ext>
            </a:extLst>
          </p:cNvPr>
          <p:cNvSpPr txBox="1">
            <a:spLocks/>
          </p:cNvSpPr>
          <p:nvPr/>
        </p:nvSpPr>
        <p:spPr>
          <a:xfrm>
            <a:off x="7792279" y="3643155"/>
            <a:ext cx="4200938" cy="1803488"/>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endParaRPr lang="en-US" sz="1300" dirty="0"/>
          </a:p>
        </p:txBody>
      </p:sp>
      <p:sp>
        <p:nvSpPr>
          <p:cNvPr id="4" name="TextBox 3">
            <a:extLst>
              <a:ext uri="{FF2B5EF4-FFF2-40B4-BE49-F238E27FC236}">
                <a16:creationId xmlns:a16="http://schemas.microsoft.com/office/drawing/2014/main" id="{8D3C05AE-1329-E442-8B36-868C1B6FB09F}"/>
              </a:ext>
            </a:extLst>
          </p:cNvPr>
          <p:cNvSpPr txBox="1"/>
          <p:nvPr/>
        </p:nvSpPr>
        <p:spPr>
          <a:xfrm>
            <a:off x="7779359" y="3894599"/>
            <a:ext cx="3991884" cy="25980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Combine custom portfolio with FINX ETF, and S&amp;P 500 Returns</a:t>
            </a:r>
          </a:p>
          <a:p>
            <a:pPr marL="285750" indent="-285750">
              <a:lnSpc>
                <a:spcPct val="150000"/>
              </a:lnSpc>
              <a:buFont typeface="Arial" panose="020B0604020202020204" pitchFamily="34" charset="0"/>
              <a:buChar char="•"/>
            </a:pPr>
            <a:r>
              <a:rPr lang="en-US" sz="1600" dirty="0"/>
              <a:t>Calculate and plot daily returns and cumulative returns</a:t>
            </a:r>
          </a:p>
          <a:p>
            <a:pPr marL="285750" indent="-285750">
              <a:lnSpc>
                <a:spcPct val="150000"/>
              </a:lnSpc>
              <a:buFont typeface="Arial" panose="020B0604020202020204" pitchFamily="34" charset="0"/>
              <a:buChar char="•"/>
            </a:pPr>
            <a:r>
              <a:rPr lang="en-US" sz="1600" dirty="0"/>
              <a:t>Compare market performance with COVID-19 cases</a:t>
            </a:r>
          </a:p>
          <a:p>
            <a:pPr marL="285750" indent="-285750">
              <a:lnSpc>
                <a:spcPct val="150000"/>
              </a:lnSpc>
              <a:buFont typeface="Arial" panose="020B0604020202020204" pitchFamily="34" charset="0"/>
              <a:buChar char="•"/>
            </a:pPr>
            <a:endParaRPr lang="en-US" sz="14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62B5794-8F58-B942-8C37-05FAF4FA6A09}"/>
                  </a:ext>
                </a:extLst>
              </p14:cNvPr>
              <p14:cNvContentPartPr/>
              <p14:nvPr/>
            </p14:nvContentPartPr>
            <p14:xfrm>
              <a:off x="10169086" y="6475818"/>
              <a:ext cx="1347840" cy="261720"/>
            </p14:xfrm>
          </p:contentPart>
        </mc:Choice>
        <mc:Fallback xmlns="">
          <p:pic>
            <p:nvPicPr>
              <p:cNvPr id="5" name="Ink 4">
                <a:extLst>
                  <a:ext uri="{FF2B5EF4-FFF2-40B4-BE49-F238E27FC236}">
                    <a16:creationId xmlns:a16="http://schemas.microsoft.com/office/drawing/2014/main" id="{062B5794-8F58-B942-8C37-05FAF4FA6A09}"/>
                  </a:ext>
                </a:extLst>
              </p:cNvPr>
              <p:cNvPicPr/>
              <p:nvPr/>
            </p:nvPicPr>
            <p:blipFill>
              <a:blip r:embed="rId5"/>
              <a:stretch>
                <a:fillRect/>
              </a:stretch>
            </p:blipFill>
            <p:spPr>
              <a:xfrm>
                <a:off x="10106086" y="6413178"/>
                <a:ext cx="1473480" cy="38736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7339922"/>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1074395"/>
            <a:ext cx="8616996"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426681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3739</TotalTime>
  <Words>2870</Words>
  <Application>Microsoft Macintosh PowerPoint</Application>
  <PresentationFormat>Widescreen</PresentationFormat>
  <Paragraphs>224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 </vt:lpstr>
      <vt:lpstr>S&amp;P 500 Performance</vt:lpstr>
      <vt:lpstr>Custom Portfolio </vt:lpstr>
      <vt:lpstr>Custom Portfolio Performance</vt:lpstr>
      <vt:lpstr>Custom Portfolio Performance</vt:lpstr>
      <vt:lpstr>FinTech ETF </vt:lpstr>
      <vt:lpstr>Comparative Analysis</vt:lpstr>
      <vt:lpstr>Risk Analysis</vt:lpstr>
      <vt:lpstr>10-year performance forecast</vt:lpstr>
      <vt:lpstr>Actions to take before the next crash  1. Emergency Savings   2. Expected Expenses   3. Investing to profit from the next crash</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65</cp:revision>
  <dcterms:created xsi:type="dcterms:W3CDTF">2020-07-24T15:59:18Z</dcterms:created>
  <dcterms:modified xsi:type="dcterms:W3CDTF">2020-07-28T21:01:28Z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